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Amarante"/>
      <p:regular r:id="rId30"/>
    </p:embeddedFont>
    <p:embeddedFont>
      <p:font typeface="Tahoma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3804D5-1FF5-478D-9D14-2BC6E2553BB4}">
  <a:tblStyle styleId="{B63804D5-1FF5-478D-9D14-2BC6E2553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font" Target="fonts/Amarante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c580cf58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c580cf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2c580cf58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e19066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46e19066b7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5e007a7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85e007a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85e007a7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can be used as a starter file for a photo album.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e19066b7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e19066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46e19066b7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2744013" y="10089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" name="Google Shape;15;p2"/>
          <p:cNvSpPr/>
          <p:nvPr/>
        </p:nvSpPr>
        <p:spPr>
          <a:xfrm rot="10800000">
            <a:off x="5318350" y="43556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bum Section ">
  <p:cSld name="Album Section 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8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title"/>
          </p:nvPr>
        </p:nvSpPr>
        <p:spPr>
          <a:xfrm>
            <a:off x="609600" y="4646839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1" sz="4000" cap="none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609600" y="3146652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">
  <p:cSld name="Blank with Colo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bum Cover">
  <p:cSld name="Album Cov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950957" y="1191150"/>
            <a:ext cx="4937700" cy="983400"/>
          </a:xfrm>
          <a:prstGeom prst="rect">
            <a:avLst/>
          </a:prstGeom>
          <a:solidFill>
            <a:srgbClr val="0C0C0C">
              <a:alpha val="639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cap="flat" cmpd="sng" w="38100">
            <a:solidFill>
              <a:srgbClr val="0C0C0C">
                <a:alpha val="5373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with Title" showMasterSp="0">
  <p:cSld name="Landscape with Title">
    <p:bg>
      <p:bgPr>
        <a:solidFill>
          <a:srgbClr val="91BED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8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6"/>
          <p:cNvSpPr/>
          <p:nvPr>
            <p:ph idx="2" type="pic"/>
          </p:nvPr>
        </p:nvSpPr>
        <p:spPr>
          <a:xfrm>
            <a:off x="533400" y="370790"/>
            <a:ext cx="8040000" cy="6030000"/>
          </a:xfrm>
          <a:prstGeom prst="rect">
            <a:avLst/>
          </a:prstGeom>
          <a:solidFill>
            <a:srgbClr val="F0F0F0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rgbClr val="438086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FC7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105400" y="5257800"/>
            <a:ext cx="4038600" cy="504900"/>
          </a:xfrm>
          <a:prstGeom prst="rect">
            <a:avLst/>
          </a:prstGeom>
          <a:solidFill>
            <a:schemeClr val="dk1">
              <a:alpha val="4588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with Caption" showMasterSp="0">
  <p:cSld name="Squa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 rot="5400000">
            <a:off x="4301550" y="1966514"/>
            <a:ext cx="540900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C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7"/>
          <p:cNvCxnSpPr/>
          <p:nvPr/>
        </p:nvCxnSpPr>
        <p:spPr>
          <a:xfrm rot="10800000">
            <a:off x="0" y="6858000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FC7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7"/>
          <p:cNvSpPr/>
          <p:nvPr>
            <p:ph idx="2" type="pic"/>
          </p:nvPr>
        </p:nvSpPr>
        <p:spPr>
          <a:xfrm>
            <a:off x="2974073" y="609600"/>
            <a:ext cx="3198000" cy="3200400"/>
          </a:xfrm>
          <a:prstGeom prst="rect">
            <a:avLst/>
          </a:prstGeom>
          <a:solidFill>
            <a:srgbClr val="F0F0F0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971800" y="4038600"/>
            <a:ext cx="3200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i="0" sz="1800">
                <a:solidFill>
                  <a:srgbClr val="3F3F3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7595938" y="6136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3"/>
          <p:cNvSpPr/>
          <p:nvPr/>
        </p:nvSpPr>
        <p:spPr>
          <a:xfrm flipH="1" rot="10800000">
            <a:off x="466425" y="47444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ites.google.com/hcs.k12.nc.us/sandhoke-early-college/admissi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176700" y="5550700"/>
            <a:ext cx="86880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Calibri"/>
              <a:buNone/>
            </a:pPr>
            <a:r>
              <a:rPr lang="en-US" sz="3600">
                <a:solidFill>
                  <a:srgbClr val="A04400"/>
                </a:solidFill>
              </a:rPr>
              <a:t>SANDHOKE EARLY </a:t>
            </a:r>
            <a:r>
              <a:rPr lang="en-US" sz="3600">
                <a:solidFill>
                  <a:srgbClr val="A04400"/>
                </a:solidFill>
              </a:rPr>
              <a:t>COLLEGE HIGH SCHOOL</a:t>
            </a:r>
            <a:br>
              <a:rPr b="1" i="0" lang="en-US" sz="3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6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66475" y="5209375"/>
            <a:ext cx="7772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600"/>
              </a:spcAft>
              <a:buClr>
                <a:srgbClr val="A044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Introducing</a:t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563" y="181563"/>
            <a:ext cx="7356865" cy="49045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182550" y="125550"/>
            <a:ext cx="3851100" cy="66069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is 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ACCELERATING               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STUDENTS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SUCCESS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Supports are in place: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Advisory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Semin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 LUNCH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Tutoring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MTSS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P.A.S.S. events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PLCs/TLCs (PDs)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050" y="152400"/>
            <a:ext cx="4765276" cy="31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050" y="3480875"/>
            <a:ext cx="4805550" cy="320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04800" y="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i="0" lang="en-US" sz="4000" u="none" cap="none" strike="noStrike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SandHoke Early College?</a:t>
            </a:r>
            <a:endParaRPr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04800" y="947350"/>
            <a:ext cx="4038600" cy="5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public high school on a community college satellite campus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five year program</a:t>
            </a:r>
            <a:endParaRPr sz="2200"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grades 9-13: can complete in 4 or 4.5 years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courses and textbooks are free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ollege courses enrollment begins in10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 if ready!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A1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4426975" y="990600"/>
            <a:ext cx="4038600" cy="5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courses taught by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highly qualified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school teachers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courses taught by college instructors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:1 SH instructor facilitates college courses ENG 112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Noto Sans Symbol"/>
              <a:buChar char="✓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transition to SCC main campus in 4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 if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 CR is demonstrated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1"/>
          <p:cNvGraphicFramePr/>
          <p:nvPr/>
        </p:nvGraphicFramePr>
        <p:xfrm>
          <a:off x="446575" y="89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{B63804D5-1FF5-478D-9D14-2BC6E2553BB4}</a:tableStyleId>
              </a:tblPr>
              <a:tblGrid>
                <a:gridCol w="1910700"/>
                <a:gridCol w="2221800"/>
                <a:gridCol w="2484125"/>
                <a:gridCol w="1751300"/>
              </a:tblGrid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CREDITS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50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1st year/freshman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ESSENTIAL MATH </a:t>
                      </a:r>
                      <a:r>
                        <a:rPr lang="en-US"/>
                        <a:t> H/PE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Adv Inq         FOREIGN LANGUAGE 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JROTC/BAND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Math II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ENG 1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FOREIGN LANGUAGE 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JROTC/BAND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8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2nd 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Math 3, ENG 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COLLEGE CLASSES (1) SOC 210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JROTC/BAND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ENG 3,  CHEM, AMH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COLLEGE CLASSES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TBD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earn up to 9 </a:t>
                      </a:r>
                      <a:r>
                        <a:rPr lang="en-US"/>
                        <a:t>HS CREDITS and/or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9-10 COLLEGE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CREDITS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0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3rd 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BIO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COLLEGE CLASSES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(3)=9 CREDITS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ENG 4   &amp; CIVICS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COLLEGE CLASSES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(this is where FL must be completed)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(4) = 12 CREDITS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 HS CREDITS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12-15 COLLEGE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CREDITS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4TH 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COLLEGE CLASSES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 CREDITS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COLLEGE CLASSES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 CREDITS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 CREDITS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4" name="Google Shape;204;p31"/>
          <p:cNvSpPr txBox="1"/>
          <p:nvPr/>
        </p:nvSpPr>
        <p:spPr>
          <a:xfrm>
            <a:off x="540425" y="447550"/>
            <a:ext cx="5281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667975" y="97200"/>
            <a:ext cx="6251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Typical COURSE </a:t>
            </a:r>
            <a:r>
              <a:rPr lang="en-US" sz="2400"/>
              <a:t>Accelerated</a:t>
            </a:r>
            <a:r>
              <a:rPr lang="en-US" sz="2400"/>
              <a:t> path: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86800" y="0"/>
            <a:ext cx="84858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i="0" lang="en-US" sz="3000" u="sng" cap="none" strike="noStrike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How to Become a SandHoke Student</a:t>
            </a:r>
            <a:endParaRPr sz="3000" u="sng"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176800" y="732550"/>
            <a:ext cx="8721000" cy="58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800"/>
              <a:buFont typeface="Noto Sans Symbol"/>
              <a:buChar char="✓"/>
            </a:pPr>
            <a:r>
              <a:rPr i="0" lang="en-US" sz="18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Complete the application which is available</a:t>
            </a: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18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online at our </a:t>
            </a:r>
            <a:r>
              <a:rPr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website</a:t>
            </a:r>
            <a:r>
              <a:rPr i="0" lang="en-US" sz="18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i="0" sz="18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1800"/>
              <a:buChar char="●"/>
            </a:pP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Application closes: </a:t>
            </a:r>
            <a:r>
              <a:rPr lang="en-US" sz="1800" u="sng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March 11, 2022 @midnight</a:t>
            </a:r>
            <a:endParaRPr sz="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800"/>
              <a:buChar char="●"/>
            </a:pP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Video and Essay requirements for all applicants opens March 14th</a:t>
            </a:r>
            <a:endParaRPr sz="1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800"/>
              <a:buChar char="●"/>
            </a:pP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Submission due date is March </a:t>
            </a: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Dates available:</a:t>
            </a: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March 25, 2022 using the drop box provided on website</a:t>
            </a:r>
            <a:endParaRPr sz="1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800"/>
              <a:buChar char="●"/>
            </a:pP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Parents may assist their students in completing this task.</a:t>
            </a:r>
            <a:endParaRPr sz="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1800"/>
              <a:buFont typeface="Noto Sans Symbol"/>
              <a:buChar char="✓"/>
            </a:pPr>
            <a:r>
              <a:rPr i="0" lang="en-US" sz="18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Candidates are selected based on a compilation score in three categories: </a:t>
            </a: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Potential Academic Skills (EOG/course performance), </a:t>
            </a: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historical academic performance and attendance and students’ essay and video scores. </a:t>
            </a:r>
            <a:endParaRPr sz="1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1800"/>
              <a:buFont typeface="Arial"/>
              <a:buChar char="✓"/>
            </a:pPr>
            <a:r>
              <a:rPr lang="en-US" sz="18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Remember all candidates must have completed Math 1/EOC or another assessment prior to start Bridge (August 3rd).</a:t>
            </a:r>
            <a:endParaRPr sz="18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b="1" i="0" sz="2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232025" y="944800"/>
            <a:ext cx="8193900" cy="55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Applicants selected are notified by letter. The 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iddle school is also provided a list of selected students.</a:t>
            </a:r>
            <a:endParaRPr sz="2300"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With the letter is a contract; it must be signed and returned by the due date. If not, seat will be offered to a student on waiting list.</a:t>
            </a:r>
            <a:endParaRPr sz="2300"/>
          </a:p>
          <a:p>
            <a:pPr indent="-1905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i="0" sz="23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All entering 9</a:t>
            </a:r>
            <a:r>
              <a:rPr baseline="30000"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graders are required to attend 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Freshman B</a:t>
            </a: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ridge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1" lang="en-US" sz="2300" u="sng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August 3-5th</a:t>
            </a:r>
            <a:endParaRPr i="0" sz="2300" u="none" cap="none" strike="noStrike">
              <a:solidFill>
                <a:srgbClr val="A044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We request 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arents attend a bridge program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i="0" lang="en-U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Dates </a:t>
            </a:r>
            <a:r>
              <a:rPr b="1"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TBD</a:t>
            </a:r>
            <a:r>
              <a:rPr lang="en-U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i="0" sz="2300" u="none" cap="none" strike="noStrike">
              <a:solidFill>
                <a:srgbClr val="A04400"/>
              </a:solidFill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880475" y="156525"/>
            <a:ext cx="6897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n-US" sz="3000" u="sng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How to Become a SandHoke Student</a:t>
            </a:r>
            <a:endParaRPr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>
            <a:off x="1752600" y="276200"/>
            <a:ext cx="5403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Program Completion</a:t>
            </a:r>
            <a:endParaRPr sz="3600"/>
          </a:p>
        </p:txBody>
      </p:sp>
      <p:sp>
        <p:nvSpPr>
          <p:cNvPr id="223" name="Google Shape;223;p34"/>
          <p:cNvSpPr/>
          <p:nvPr/>
        </p:nvSpPr>
        <p:spPr>
          <a:xfrm>
            <a:off x="848025" y="1261850"/>
            <a:ext cx="7156800" cy="2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Associate of Art 6</a:t>
            </a: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-6</a:t>
            </a: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credits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Associate of Science 6</a:t>
            </a: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-64 credits</a:t>
            </a:r>
            <a:endParaRPr b="1" i="0" sz="2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Associate of Applied Science 70+ credits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694500" y="3252900"/>
            <a:ext cx="7083000" cy="3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accelerated student can complete Associate degree in 4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Average pace is 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completion between 4</a:t>
            </a: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.5-5</a:t>
            </a:r>
            <a:r>
              <a:rPr b="1" i="0" lang="en-US" sz="2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years.</a:t>
            </a:r>
            <a:endParaRPr b="1" i="0" sz="2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All that matters is a two year degree or 60+ credits are completed and transferrable to 4-year UNC colleges.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457200" y="3810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i="0" lang="en-US" sz="4400" u="none" cap="none" strike="noStrike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Transportation 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457200" y="1866900"/>
            <a:ext cx="73914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Transportation is provided for the entire enroll</a:t>
            </a: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ment</a:t>
            </a: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SandHoke Early College by the Hoke County Public School System</a:t>
            </a:r>
            <a:r>
              <a:rPr b="1" i="0" lang="en-US" sz="2400" u="none" cap="none" strike="noStrike">
                <a:solidFill>
                  <a:srgbClr val="A044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This includes high school and college campus</a:t>
            </a: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400">
              <a:solidFill>
                <a:srgbClr val="A044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A044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457200" y="3490725"/>
            <a:ext cx="7583400" cy="3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Shuttle service available in the afternoons to Hoke County High School</a:t>
            </a:r>
            <a:endParaRPr b="1"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Sports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Band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JROTC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Driver’s Ed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Must have verification to go to Hoke High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Intent to play form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Roster from Band/coaches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Driver’s Ed roster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i="0" lang="en-US" sz="3600" u="none" cap="none" strike="noStrike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Clubs and Activities at SandHoke</a:t>
            </a:r>
            <a:endParaRPr b="1" i="0" sz="3600" u="none" cap="none" strike="noStrike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120675" y="1289625"/>
            <a:ext cx="57438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Speech and Debate Team</a:t>
            </a:r>
            <a:endParaRPr b="1" i="0" sz="24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Battle of the Books</a:t>
            </a: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Student Advisory Committee (SAC)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Student-Led After School Clubs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Ginger-Bread Tree/community volunteering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Robotics/STEM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Font typeface="Noto Sans Symbol"/>
              <a:buNone/>
            </a:pPr>
            <a:r>
              <a:rPr b="0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88" y="4359250"/>
            <a:ext cx="2974723" cy="19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025" y="1289625"/>
            <a:ext cx="2974726" cy="22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325" y="3829827"/>
            <a:ext cx="4224425" cy="281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n-US" sz="3600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Honor Societies</a:t>
            </a:r>
            <a:endParaRPr b="1" i="0" sz="3600" u="none" cap="none" strike="noStrike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120675" y="1119725"/>
            <a:ext cx="88071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National Honor Society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Beta Club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Science National Honor Society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Mu Alpha Theta Honor Society (math)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4347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n-U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Rho Kappa National Social Studies Honor Society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Font typeface="Noto Sans Symbol"/>
              <a:buNone/>
            </a:pPr>
            <a:r>
              <a:rPr b="0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488" y="4286300"/>
            <a:ext cx="3517464" cy="23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/>
        </p:nvSpPr>
        <p:spPr>
          <a:xfrm>
            <a:off x="457200" y="381000"/>
            <a:ext cx="8001000" cy="400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student will experience a change in his or her academic perspective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332100" y="5042875"/>
            <a:ext cx="8479800" cy="1315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your student embraces his or her academic experience, s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ees it as an opportunity versus an obligation, he or she will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graduate with a high school diploma and an associate degree within 4, 4.5 or 5 years. Students are in control of their outcome.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051" y="1504087"/>
            <a:ext cx="4223855" cy="281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00" y="1504100"/>
            <a:ext cx="4223855" cy="281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269943" y="1090768"/>
            <a:ext cx="6045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319325" y="381000"/>
            <a:ext cx="8439600" cy="5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SandHoke Early College High School </a:t>
            </a:r>
            <a:r>
              <a:rPr lang="en-US" sz="2800">
                <a:solidFill>
                  <a:schemeClr val="dk1"/>
                </a:solidFill>
              </a:rPr>
              <a:t>will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 school of excellence i</a:t>
            </a:r>
            <a:r>
              <a:rPr lang="en-US" sz="2800">
                <a:solidFill>
                  <a:schemeClr val="dk1"/>
                </a:solidFill>
              </a:rPr>
              <a:t>n providing every student  equal and equitable access to rigorous and high expectations course work.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is to be a school of excellence by providing every student a learning environment of high expectations, innovative and personalized approach to succeed in a rigorous and relevant program of study strategically and purposefully designed to prepar</a:t>
            </a:r>
            <a:r>
              <a:rPr lang="en-US" sz="2800">
                <a:solidFill>
                  <a:schemeClr val="dk1"/>
                </a:solidFill>
              </a:rPr>
              <a:t>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student </a:t>
            </a:r>
            <a:r>
              <a:rPr lang="en-US" sz="2800">
                <a:solidFill>
                  <a:schemeClr val="dk1"/>
                </a:solidFill>
              </a:rPr>
              <a:t>for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college and career and life ready.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/>
        </p:nvSpPr>
        <p:spPr>
          <a:xfrm>
            <a:off x="1552975" y="2898525"/>
            <a:ext cx="5770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Q &amp; A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457200" y="304800"/>
            <a:ext cx="7443216" cy="3810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WHY SHEC?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04800" y="3505200"/>
            <a:ext cx="7772400" cy="369332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What is the real difference between SH and HH?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7200" y="965275"/>
            <a:ext cx="16764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Students can earn their high school diploma and an associate degree. </a:t>
            </a:r>
            <a:endParaRPr b="1" i="0" sz="18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2947500" y="844300"/>
            <a:ext cx="19050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While we continue to grow (430 +) and feel the constraints of space, our classes average 20 or less.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257800" y="844200"/>
            <a:ext cx="27429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SH is innovative in its approach creates a more personalized learning environment: Our Focus is developing Academic behaviors and skills for maximum learning experience.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04800" y="4004725"/>
            <a:ext cx="2341200" cy="26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HHS  provides college courses under the CCP; Students can not start college classes until 11th grade and must enroll in UGETS courses.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050625" y="4004725"/>
            <a:ext cx="1905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Population size.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2000. 30+ students per class.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463025" y="4004725"/>
            <a:ext cx="27429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Bound by traditions.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4294967295" type="subTitle"/>
          </p:nvPr>
        </p:nvSpPr>
        <p:spPr>
          <a:xfrm>
            <a:off x="865050" y="4550850"/>
            <a:ext cx="7413900" cy="16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engage in authentic learning everyday: Collaborating/networking, presenting, writing, reading, questioning and classroom talking. All part of developing literacy skills in all content.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25" y="691975"/>
            <a:ext cx="5788325" cy="38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307500" y="457200"/>
            <a:ext cx="86292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latin typeface="Amarante"/>
                <a:ea typeface="Amarante"/>
                <a:cs typeface="Amarante"/>
                <a:sym typeface="Amarante"/>
              </a:rPr>
              <a:t>21</a:t>
            </a:r>
            <a:r>
              <a:rPr b="1" baseline="30000" i="0" lang="en-US" sz="3200" u="none" cap="none" strike="noStrike">
                <a:latin typeface="Amarante"/>
                <a:ea typeface="Amarante"/>
                <a:cs typeface="Amarante"/>
                <a:sym typeface="Amarante"/>
              </a:rPr>
              <a:t>st</a:t>
            </a:r>
            <a:r>
              <a:rPr b="1" i="0" lang="en-US" sz="3200" u="none" cap="none" strike="noStrike">
                <a:latin typeface="Amarante"/>
                <a:ea typeface="Amarante"/>
                <a:cs typeface="Amarante"/>
                <a:sym typeface="Amarante"/>
              </a:rPr>
              <a:t> century world requires:</a:t>
            </a:r>
            <a:endParaRPr/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A knowledge generation</a:t>
            </a:r>
            <a:endParaRPr b="1"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A mindset of inquiry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Culturally diverse students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lang="en-US" sz="2500"/>
              <a:t>E</a:t>
            </a: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xcited learners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Motivated learners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Personal best attitude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Critical thinkers/problem solvers</a:t>
            </a:r>
            <a:endParaRPr sz="2500"/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latin typeface="Arial"/>
                <a:ea typeface="Arial"/>
                <a:cs typeface="Arial"/>
                <a:sym typeface="Arial"/>
              </a:rPr>
              <a:t>Personable and thoughtful</a:t>
            </a:r>
            <a:endParaRPr b="1" i="0" sz="2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5780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lang="en-US" sz="2500"/>
              <a:t>Communicators</a:t>
            </a:r>
            <a:endParaRPr b="1" sz="25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425" y="3583276"/>
            <a:ext cx="2083597" cy="312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000" y="996425"/>
            <a:ext cx="3790695" cy="25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151771" y="183784"/>
            <a:ext cx="8776500" cy="6490500"/>
          </a:xfrm>
          <a:prstGeom prst="rect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469075" y="4605325"/>
            <a:ext cx="82296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20" u="none" cap="none" strike="noStrik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Students are challenged to move out of their comfort zone through the rigorous coursework in each classroom. They are given immediate feedback on their </a:t>
            </a:r>
            <a:r>
              <a:rPr b="1" lang="en-US" sz="222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work. </a:t>
            </a:r>
            <a:r>
              <a:rPr b="1" i="0" lang="en-US" sz="2220" u="none" cap="none" strike="noStrik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They must learn how to think critically, problem solve and create new knowledge. These are essential college and career ready skills.</a:t>
            </a:r>
            <a:endParaRPr b="0" i="0" sz="2220" u="none" cap="none" strike="noStrik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40766" y="762000"/>
            <a:ext cx="8598434" cy="461665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focus on student growth; both academic skills and behaviors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663" y="1475600"/>
            <a:ext cx="4064466" cy="27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00" y="1475600"/>
            <a:ext cx="4064445" cy="270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>
            <p:ph idx="2" type="pic"/>
          </p:nvPr>
        </p:nvSpPr>
        <p:spPr>
          <a:xfrm>
            <a:off x="533400" y="370790"/>
            <a:ext cx="8040000" cy="60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649650" y="3786600"/>
            <a:ext cx="78075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We focus on developing Students Social Emotional Intelligence. Metacognition is essential to academic success. Self-Efficacy is essential to Academic success. Self Motivation is the foundation to life success.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13666"/>
          <a:stretch/>
        </p:blipFill>
        <p:spPr>
          <a:xfrm>
            <a:off x="5819450" y="370799"/>
            <a:ext cx="2637697" cy="34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50" y="370800"/>
            <a:ext cx="5123645" cy="341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508800" y="5174875"/>
            <a:ext cx="81264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Students must learn to collaborate, to complete and submit quality work on time</a:t>
            </a:r>
            <a:r>
              <a:rPr b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and demonstrate academic integrity. </a:t>
            </a:r>
            <a:r>
              <a:rPr b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hese are essential college ready behaviors. </a:t>
            </a:r>
            <a:endParaRPr b="1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50" y="202175"/>
            <a:ext cx="7305109" cy="487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2587225" y="222100"/>
            <a:ext cx="2742300" cy="640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Bragging Rights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4891875" y="1085950"/>
            <a:ext cx="4131300" cy="56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2018-19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” School</a:t>
            </a:r>
            <a:endParaRPr b="1" i="0" sz="24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SPG 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Overall: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School Performance score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90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Growth 89.6%: 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Assessment 89.6%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Exceeded growth 2018-19: (4th consecutive year)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tudents proficiency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English 2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-89.2%</a:t>
            </a:r>
            <a:endParaRPr b="1">
              <a:solidFill>
                <a:srgbClr val="FF99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			</a:t>
            </a: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b="1" lang="en-US">
                <a:solidFill>
                  <a:srgbClr val="FF9900"/>
                </a:solidFill>
              </a:rPr>
              <a:t> &lt;95%</a:t>
            </a:r>
            <a:endParaRPr b="1">
              <a:solidFill>
                <a:srgbClr val="FF9900"/>
              </a:solidFill>
            </a:endParaRPr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</a:rPr>
              <a:t>MATH STUNK!!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ACT 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Composite Scores</a:t>
            </a: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2018-19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Juniors tested 22</a:t>
            </a:r>
            <a:r>
              <a:rPr b="1" i="0" lang="en-U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versus state expectation of 17 and state average of 19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   	GRADUATION RATE: 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College readiness: 68% GLP 79%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	ACT CR Benchmark: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Math rigor completion: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Fall 2019:</a:t>
            </a:r>
            <a:endParaRPr b="1" sz="1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BIO 81%</a:t>
            </a:r>
            <a:endParaRPr b="1" sz="1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Math 3 89%</a:t>
            </a:r>
            <a:endParaRPr b="1" sz="1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ENG 2...scores return August 2020</a:t>
            </a:r>
            <a:endParaRPr b="1" sz="1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376500" y="4333125"/>
            <a:ext cx="4015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Annual and </a:t>
            </a:r>
            <a:r>
              <a:rPr lang="en-US"/>
              <a:t>biannual</a:t>
            </a:r>
            <a:r>
              <a:rPr lang="en-US"/>
              <a:t> academic recognitions are part of how we connect to students. We also recognize our students for College Ready and High School Ready Student of the Month/Quarter.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Every Staff member has a degree!</a:t>
            </a:r>
            <a:endParaRPr b="1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1 PHD    2 Ed.D,1 ED.S         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2 Masters</a:t>
            </a:r>
            <a:endParaRPr b="1">
              <a:solidFill>
                <a:srgbClr val="FF9900"/>
              </a:solidFill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13  BA / BS</a:t>
            </a:r>
            <a:endParaRPr b="1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  2 ASSOCIATES</a:t>
            </a:r>
            <a:endParaRPr b="1">
              <a:solidFill>
                <a:srgbClr val="FF9900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00" y="1244601"/>
            <a:ext cx="4376100" cy="2916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